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Override PartName="/ppt/notesSlides/notesSlide18.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58" r:id="rId4"/>
    <p:sldId id="259" r:id="rId5"/>
    <p:sldId id="260" r:id="rId6"/>
    <p:sldId id="262"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6" d="100"/>
          <a:sy n="66" d="100"/>
        </p:scale>
        <p:origin x="-114" y="-28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Lucida Sans Unicode" pitchFamily="34" charset="0"/>
              </a:defRPr>
            </a:lvl1pPr>
          </a:lstStyle>
          <a:p>
            <a:pPr>
              <a:defRPr/>
            </a:pPr>
            <a:endParaRPr lang="en-US"/>
          </a:p>
        </p:txBody>
      </p:sp>
      <p:sp>
        <p:nvSpPr>
          <p:cNvPr id="2253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Lucida Sans Unicode" pitchFamily="34" charset="0"/>
              </a:defRPr>
            </a:lvl1pPr>
          </a:lstStyle>
          <a:p>
            <a:pPr>
              <a:defRPr/>
            </a:pPr>
            <a:fld id="{F6AEEEE7-086A-4420-91EF-DE1CA6BA170C}" type="datetimeFigureOut">
              <a:rPr lang="en-US"/>
              <a:pPr>
                <a:defRPr/>
              </a:pPr>
              <a:t>2/3/2009</a:t>
            </a:fld>
            <a:endParaRPr lang="en-US"/>
          </a:p>
        </p:txBody>
      </p:sp>
      <p:sp>
        <p:nvSpPr>
          <p:cNvPr id="13316" name="Rectangle 4"/>
          <p:cNvSpPr>
            <a:spLocks noGrp="1"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253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Lucida Sans Unicode" pitchFamily="34" charset="0"/>
              </a:defRPr>
            </a:lvl1pPr>
          </a:lstStyle>
          <a:p>
            <a:pPr>
              <a:defRPr/>
            </a:pPr>
            <a:endParaRPr lang="en-US"/>
          </a:p>
        </p:txBody>
      </p:sp>
      <p:sp>
        <p:nvSpPr>
          <p:cNvPr id="2253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Lucida Sans Unicode" pitchFamily="34" charset="0"/>
              </a:defRPr>
            </a:lvl1pPr>
          </a:lstStyle>
          <a:p>
            <a:pPr>
              <a:defRPr/>
            </a:pPr>
            <a:fld id="{43F31FF9-85FF-4CCD-91A3-E5D7A251B4C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rrowheads="1" noTextEdit="1"/>
          </p:cNvSpPr>
          <p:nvPr>
            <p:ph type="sldImg"/>
          </p:nvPr>
        </p:nvSpPr>
        <p:spPr>
          <a:ln/>
        </p:spPr>
      </p:sp>
      <p:sp>
        <p:nvSpPr>
          <p:cNvPr id="1536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rrowheads="1" noTextEdit="1"/>
          </p:cNvSpPr>
          <p:nvPr>
            <p:ph type="sldImg"/>
          </p:nvPr>
        </p:nvSpPr>
        <p:spPr>
          <a:ln/>
        </p:spPr>
      </p:sp>
      <p:sp>
        <p:nvSpPr>
          <p:cNvPr id="3481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rrowheads="1" noTextEdit="1"/>
          </p:cNvSpPr>
          <p:nvPr>
            <p:ph type="sldImg"/>
          </p:nvPr>
        </p:nvSpPr>
        <p:spPr>
          <a:ln/>
        </p:spPr>
      </p:sp>
      <p:sp>
        <p:nvSpPr>
          <p:cNvPr id="3686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rrowheads="1" noTextEdit="1"/>
          </p:cNvSpPr>
          <p:nvPr>
            <p:ph type="sldImg"/>
          </p:nvPr>
        </p:nvSpPr>
        <p:spPr>
          <a:ln/>
        </p:spPr>
      </p:sp>
      <p:sp>
        <p:nvSpPr>
          <p:cNvPr id="3891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Rot="1" noChangeArrowheads="1" noTextEdit="1"/>
          </p:cNvSpPr>
          <p:nvPr>
            <p:ph type="sldImg"/>
          </p:nvPr>
        </p:nvSpPr>
        <p:spPr>
          <a:ln/>
        </p:spPr>
      </p:sp>
      <p:sp>
        <p:nvSpPr>
          <p:cNvPr id="4096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rrowheads="1" noTextEdit="1"/>
          </p:cNvSpPr>
          <p:nvPr>
            <p:ph type="sldImg"/>
          </p:nvPr>
        </p:nvSpPr>
        <p:spPr>
          <a:ln/>
        </p:spPr>
      </p:sp>
      <p:sp>
        <p:nvSpPr>
          <p:cNvPr id="4301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Rot="1" noChangeArrowheads="1" noTextEdit="1"/>
          </p:cNvSpPr>
          <p:nvPr>
            <p:ph type="sldImg"/>
          </p:nvPr>
        </p:nvSpPr>
        <p:spPr>
          <a:ln/>
        </p:spPr>
      </p:sp>
      <p:sp>
        <p:nvSpPr>
          <p:cNvPr id="4505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rrowheads="1" noTextEdit="1"/>
          </p:cNvSpPr>
          <p:nvPr>
            <p:ph type="sldImg"/>
          </p:nvPr>
        </p:nvSpPr>
        <p:spPr>
          <a:ln/>
        </p:spPr>
      </p:sp>
      <p:sp>
        <p:nvSpPr>
          <p:cNvPr id="4710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rrowheads="1" noTextEdit="1"/>
          </p:cNvSpPr>
          <p:nvPr>
            <p:ph type="sldImg"/>
          </p:nvPr>
        </p:nvSpPr>
        <p:spPr>
          <a:ln/>
        </p:spPr>
      </p:sp>
      <p:sp>
        <p:nvSpPr>
          <p:cNvPr id="4915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rrowheads="1" noTextEdit="1"/>
          </p:cNvSpPr>
          <p:nvPr>
            <p:ph type="sldImg"/>
          </p:nvPr>
        </p:nvSpPr>
        <p:spPr>
          <a:ln/>
        </p:spPr>
      </p:sp>
      <p:sp>
        <p:nvSpPr>
          <p:cNvPr id="5120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rrowheads="1" noTextEdit="1"/>
          </p:cNvSpPr>
          <p:nvPr>
            <p:ph type="sldImg"/>
          </p:nvPr>
        </p:nvSpPr>
        <p:spPr>
          <a:ln/>
        </p:spPr>
      </p:sp>
      <p:sp>
        <p:nvSpPr>
          <p:cNvPr id="5325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rrowheads="1" noTextEdit="1"/>
          </p:cNvSpPr>
          <p:nvPr>
            <p:ph type="sldImg"/>
          </p:nvPr>
        </p:nvSpPr>
        <p:spPr>
          <a:ln/>
        </p:spPr>
      </p:sp>
      <p:sp>
        <p:nvSpPr>
          <p:cNvPr id="1843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rrowheads="1" noTextEdit="1"/>
          </p:cNvSpPr>
          <p:nvPr>
            <p:ph type="sldImg"/>
          </p:nvPr>
        </p:nvSpPr>
        <p:spPr>
          <a:ln/>
        </p:spPr>
      </p:sp>
      <p:sp>
        <p:nvSpPr>
          <p:cNvPr id="5529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Rot="1" noChangeArrowheads="1" noTextEdit="1"/>
          </p:cNvSpPr>
          <p:nvPr>
            <p:ph type="sldImg"/>
          </p:nvPr>
        </p:nvSpPr>
        <p:spPr>
          <a:ln/>
        </p:spPr>
      </p:sp>
      <p:sp>
        <p:nvSpPr>
          <p:cNvPr id="5734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rrowheads="1" noTextEdit="1"/>
          </p:cNvSpPr>
          <p:nvPr>
            <p:ph type="sldImg"/>
          </p:nvPr>
        </p:nvSpPr>
        <p:spPr>
          <a:ln/>
        </p:spPr>
      </p:sp>
      <p:sp>
        <p:nvSpPr>
          <p:cNvPr id="2048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rrowheads="1" noTextEdit="1"/>
          </p:cNvSpPr>
          <p:nvPr>
            <p:ph type="sldImg"/>
          </p:nvPr>
        </p:nvSpPr>
        <p:spPr>
          <a:ln/>
        </p:spPr>
      </p:sp>
      <p:sp>
        <p:nvSpPr>
          <p:cNvPr id="2253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rrowheads="1" noTextEdit="1"/>
          </p:cNvSpPr>
          <p:nvPr>
            <p:ph type="sldImg"/>
          </p:nvPr>
        </p:nvSpPr>
        <p:spPr>
          <a:ln/>
        </p:spPr>
      </p:sp>
      <p:sp>
        <p:nvSpPr>
          <p:cNvPr id="2457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rrowheads="1" noTextEdit="1"/>
          </p:cNvSpPr>
          <p:nvPr>
            <p:ph type="sldImg"/>
          </p:nvPr>
        </p:nvSpPr>
        <p:spPr>
          <a:ln/>
        </p:spPr>
      </p:sp>
      <p:sp>
        <p:nvSpPr>
          <p:cNvPr id="2662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rrowheads="1" noTextEdit="1"/>
          </p:cNvSpPr>
          <p:nvPr>
            <p:ph type="sldImg"/>
          </p:nvPr>
        </p:nvSpPr>
        <p:spPr>
          <a:ln/>
        </p:spPr>
      </p:sp>
      <p:sp>
        <p:nvSpPr>
          <p:cNvPr id="2867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rrowheads="1" noTextEdit="1"/>
          </p:cNvSpPr>
          <p:nvPr>
            <p:ph type="sldImg"/>
          </p:nvPr>
        </p:nvSpPr>
        <p:spPr>
          <a:ln/>
        </p:spPr>
      </p:sp>
      <p:sp>
        <p:nvSpPr>
          <p:cNvPr id="3072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rrowheads="1" noTextEdit="1"/>
          </p:cNvSpPr>
          <p:nvPr>
            <p:ph type="sldImg"/>
          </p:nvPr>
        </p:nvSpPr>
        <p:spPr>
          <a:ln/>
        </p:spPr>
      </p:sp>
      <p:sp>
        <p:nvSpPr>
          <p:cNvPr id="3277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
          <p:cNvGrpSpPr>
            <a:grpSpLocks/>
          </p:cNvGrpSpPr>
          <p:nvPr/>
        </p:nvGrpSpPr>
        <p:grpSpPr bwMode="auto">
          <a:xfrm>
            <a:off x="-3175" y="4953000"/>
            <a:ext cx="9147175" cy="1911350"/>
            <a:chOff x="-3765" y="4832896"/>
            <a:chExt cx="9147765" cy="2032192"/>
          </a:xfrm>
        </p:grpSpPr>
        <p:sp>
          <p:nvSpPr>
            <p:cNvPr id="6" name="Freeform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Freeform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8"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ADF29AAA-93A1-4341-9A62-E6655067E8B2}" type="datetimeFigureOut">
              <a:rPr lang="en-US"/>
              <a:pPr>
                <a:defRPr/>
              </a:pPr>
              <a:t>2/3/2009</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4A0E9D72-AB3D-45B2-BD9E-C37838CD47C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9721D1D-A34E-4877-B15D-A255B043CC77}" type="datetimeFigureOut">
              <a:rPr lang="en-US"/>
              <a:pPr>
                <a:defRPr/>
              </a:pPr>
              <a:t>2/3/2009</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09908172-3C05-4A51-9C5A-6CB4C973177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37449065-3537-4DEF-BCDA-3FAE098B5599}" type="datetimeFigureOut">
              <a:rPr lang="en-US"/>
              <a:pPr>
                <a:defRPr/>
              </a:pPr>
              <a:t>2/3/2009</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B733EE31-A962-4D5C-B56D-3B04326CDDC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D9112AC8-C3D9-4733-BE00-6863C71666FC}" type="datetimeFigureOut">
              <a:rPr lang="en-US"/>
              <a:pPr>
                <a:defRPr/>
              </a:pPr>
              <a:t>2/3/2009</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3F64D4F2-667E-4D4B-AD61-4DCA704ADF5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FD3D6544-2C98-4609-B595-C2D7ED0DE9B8}" type="datetimeFigureOut">
              <a:rPr lang="en-US"/>
              <a:pPr>
                <a:defRPr/>
              </a:pPr>
              <a:t>2/3/2009</a:t>
            </a:fld>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1203CBAB-AEE2-4C94-A538-77719F135421}"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102E542E-2C96-4FA4-9D3C-F6C82B65CDD7}" type="datetimeFigureOut">
              <a:rPr lang="en-US"/>
              <a:pPr>
                <a:defRPr/>
              </a:pPr>
              <a:t>2/3/2009</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0A1ACEED-2995-4BA9-8BB5-299DD5FCBC9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BD83B964-A40F-437C-8742-1BBAC7F2B7AC}" type="datetimeFigureOut">
              <a:rPr lang="en-US"/>
              <a:pPr>
                <a:defRPr/>
              </a:pPr>
              <a:t>2/3/2009</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361AD1AD-9502-4104-AF74-997B1807C0C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EE176B17-5AFE-4ACE-A335-42A33673A362}" type="datetimeFigureOut">
              <a:rPr lang="en-US"/>
              <a:pPr>
                <a:defRPr/>
              </a:pPr>
              <a:t>2/3/2009</a:t>
            </a:fld>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CFBD20EB-DD7B-4CAA-A65B-D6A6248E93E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61C27B8B-C6EC-4256-8E1A-792F45B36196}" type="datetimeFigureOut">
              <a:rPr lang="en-US"/>
              <a:pPr>
                <a:defRPr/>
              </a:pPr>
              <a:t>2/3/2009</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526EE9A9-2275-41DA-B2AB-02075404D6E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31EBADAB-B7F6-489F-80D2-62721ABBFEC6}" type="datetimeFigureOut">
              <a:rPr lang="en-US"/>
              <a:pPr>
                <a:defRPr/>
              </a:pPr>
              <a:t>2/3/2009</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41CDD686-B5CF-4BCC-9BC8-E401606ACE0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7"/>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Freeform 8"/>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Right Triangle 9"/>
          <p:cNvSpPr>
            <a:spLocks/>
          </p:cNvSpPr>
          <p:nvPr/>
        </p:nvSpPr>
        <p:spPr bwMode="auto">
          <a:xfrm>
            <a:off x="-6042" y="5791253"/>
            <a:ext cx="3402314" cy="1080868"/>
          </a:xfrm>
          <a:prstGeom prst="rtTriangle">
            <a:avLst/>
          </a:prstGeom>
          <a:blipFill>
            <a:blip r:embed="rId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C0FA17BC-8833-46C8-AE6B-18C48630D542}" type="datetimeFigureOut">
              <a:rPr lang="en-US"/>
              <a:pPr>
                <a:defRPr/>
              </a:pPr>
              <a:t>2/3/2009</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03608B9F-D916-4BB7-9A62-C5A6569F87F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defRPr>
            </a:lvl1pPr>
            <a:extLst/>
          </a:lstStyle>
          <a:p>
            <a:pPr>
              <a:defRPr/>
            </a:pPr>
            <a:fld id="{8E5AABEC-EBB0-4EE1-8A53-A76EBB344709}" type="datetimeFigureOut">
              <a:rPr lang="en-US"/>
              <a:pPr>
                <a:defRPr/>
              </a:pPr>
              <a:t>2/3/2009</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defRPr>
            </a:lvl1pPr>
            <a:extLst/>
          </a:lstStyle>
          <a:p>
            <a:pPr>
              <a:defRPr/>
            </a:pPr>
            <a:fld id="{2AC466E7-4806-4CC9-A89B-D6821B6CE16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68" r:id="rId2"/>
    <p:sldLayoutId id="2147483673" r:id="rId3"/>
    <p:sldLayoutId id="2147483674" r:id="rId4"/>
    <p:sldLayoutId id="2147483675" r:id="rId5"/>
    <p:sldLayoutId id="2147483676" r:id="rId6"/>
    <p:sldLayoutId id="2147483669" r:id="rId7"/>
    <p:sldLayoutId id="2147483677" r:id="rId8"/>
    <p:sldLayoutId id="2147483678" r:id="rId9"/>
    <p:sldLayoutId id="2147483670" r:id="rId10"/>
    <p:sldLayoutId id="2147483671"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1">
            <a:schemeClr val="accent3"/>
          </a:lnRef>
          <a:fillRef idx="3">
            <a:schemeClr val="accent3"/>
          </a:fillRef>
          <a:effectRef idx="2">
            <a:schemeClr val="accent3"/>
          </a:effectRef>
          <a:fontRef idx="minor">
            <a:schemeClr val="lt1"/>
          </a:fontRef>
        </p:style>
        <p:txBody>
          <a:bodyPr/>
          <a:lstStyle/>
          <a:p>
            <a:pPr algn="ctr" eaLnBrk="1" fontAlgn="auto" hangingPunct="1">
              <a:spcAft>
                <a:spcPts val="0"/>
              </a:spcAft>
              <a:defRPr/>
            </a:pPr>
            <a:r>
              <a:rPr lang="en-US" dirty="0" smtClean="0"/>
              <a:t>Anatomy &amp; Physiology</a:t>
            </a:r>
            <a:endParaRPr lang="en-US" dirty="0"/>
          </a:p>
        </p:txBody>
      </p:sp>
      <p:sp>
        <p:nvSpPr>
          <p:cNvPr id="17410" name="Subtitle 2"/>
          <p:cNvSpPr>
            <a:spLocks noGrp="1"/>
          </p:cNvSpPr>
          <p:nvPr>
            <p:ph type="subTitle" idx="1"/>
          </p:nvPr>
        </p:nvSpPr>
        <p:spPr>
          <a:xfrm>
            <a:off x="685800" y="3611563"/>
            <a:ext cx="7772400" cy="1200150"/>
          </a:xfrm>
        </p:spPr>
        <p:txBody>
          <a:bodyPr/>
          <a:lstStyle/>
          <a:p>
            <a:pPr marR="0" algn="ctr" eaLnBrk="1" hangingPunct="1"/>
            <a:r>
              <a:rPr lang="en-US" smtClean="0"/>
              <a:t>Autoimmune Disorders</a:t>
            </a:r>
          </a:p>
          <a:p>
            <a:pPr marR="0" algn="ctr" eaLnBrk="1" hangingPunct="1"/>
            <a:r>
              <a:rPr lang="en-US" smtClean="0"/>
              <a:t>February 2, 2009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bwMode="auto"/>
        <p:txBody>
          <a:bodyPr wrap="square" lIns="91440" tIns="45720" rIns="91440" bIns="45720" numCol="1" anchorCtr="0" compatLnSpc="1">
            <a:prstTxWarp prst="textNoShape">
              <a:avLst/>
            </a:prstTxWarp>
          </a:bodyPr>
          <a:lstStyle/>
          <a:p>
            <a:pPr algn="ctr">
              <a:defRPr/>
            </a:pPr>
            <a:r>
              <a:rPr lang="en-US" smtClean="0">
                <a:effectLst/>
              </a:rPr>
              <a:t>Sjogren Syndrome</a:t>
            </a:r>
          </a:p>
        </p:txBody>
      </p:sp>
      <p:sp>
        <p:nvSpPr>
          <p:cNvPr id="33794" name="Rectangle 3"/>
          <p:cNvSpPr>
            <a:spLocks noGrp="1"/>
          </p:cNvSpPr>
          <p:nvPr>
            <p:ph type="body" idx="1"/>
          </p:nvPr>
        </p:nvSpPr>
        <p:spPr/>
        <p:txBody>
          <a:bodyPr/>
          <a:lstStyle/>
          <a:p>
            <a:pPr>
              <a:lnSpc>
                <a:spcPct val="90000"/>
              </a:lnSpc>
            </a:pPr>
            <a:r>
              <a:rPr lang="en-US" sz="2300" smtClean="0"/>
              <a:t>Attacks the tear and saliva glands</a:t>
            </a:r>
          </a:p>
          <a:p>
            <a:pPr>
              <a:lnSpc>
                <a:spcPct val="90000"/>
              </a:lnSpc>
            </a:pPr>
            <a:endParaRPr lang="en-US" sz="2300" smtClean="0"/>
          </a:p>
          <a:p>
            <a:pPr>
              <a:lnSpc>
                <a:spcPct val="90000"/>
              </a:lnSpc>
            </a:pPr>
            <a:r>
              <a:rPr lang="en-US" sz="2300" smtClean="0"/>
              <a:t>Can also affect the kidneys and lungs</a:t>
            </a:r>
          </a:p>
          <a:p>
            <a:pPr>
              <a:lnSpc>
                <a:spcPct val="90000"/>
              </a:lnSpc>
            </a:pPr>
            <a:endParaRPr lang="en-US" sz="2300" smtClean="0"/>
          </a:p>
          <a:p>
            <a:pPr>
              <a:lnSpc>
                <a:spcPct val="90000"/>
              </a:lnSpc>
            </a:pPr>
            <a:r>
              <a:rPr lang="en-US" sz="2300" smtClean="0"/>
              <a:t>Symptoms include:  itching eyes, difficulty swallowing, loss of sense of taste, severe dental cavities, hoarseness, fatigue, joint pain/swelling, swollen glands, cloudy cornea</a:t>
            </a:r>
          </a:p>
          <a:p>
            <a:pPr>
              <a:lnSpc>
                <a:spcPct val="90000"/>
              </a:lnSpc>
            </a:pPr>
            <a:endParaRPr lang="en-US" sz="2300" smtClean="0"/>
          </a:p>
          <a:p>
            <a:pPr>
              <a:lnSpc>
                <a:spcPct val="90000"/>
              </a:lnSpc>
            </a:pPr>
            <a:r>
              <a:rPr lang="en-US" sz="2300" smtClean="0"/>
              <a:t>Disease is not usually fatal.  Fatal complications are rare and include the kidneys, lymphoma, lung infection, and vasculitis.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bwMode="auto"/>
        <p:txBody>
          <a:bodyPr wrap="square" lIns="91440" tIns="45720" rIns="91440" bIns="45720" numCol="1" anchorCtr="0" compatLnSpc="1">
            <a:prstTxWarp prst="textNoShape">
              <a:avLst/>
            </a:prstTxWarp>
          </a:bodyPr>
          <a:lstStyle/>
          <a:p>
            <a:pPr>
              <a:defRPr/>
            </a:pPr>
            <a:r>
              <a:rPr lang="en-US" smtClean="0">
                <a:effectLst/>
              </a:rPr>
              <a:t>Sprue (Celiac) Disease</a:t>
            </a:r>
          </a:p>
        </p:txBody>
      </p:sp>
      <p:sp>
        <p:nvSpPr>
          <p:cNvPr id="35842" name="Rectangle 3"/>
          <p:cNvSpPr>
            <a:spLocks noGrp="1"/>
          </p:cNvSpPr>
          <p:nvPr>
            <p:ph type="body" idx="1"/>
          </p:nvPr>
        </p:nvSpPr>
        <p:spPr/>
        <p:txBody>
          <a:bodyPr/>
          <a:lstStyle/>
          <a:p>
            <a:r>
              <a:rPr lang="en-US" smtClean="0"/>
              <a:t>Lining of the small intestine is damaged from eating gluten and other proteins in wheat, barley, rye, and oats</a:t>
            </a:r>
          </a:p>
          <a:p>
            <a:endParaRPr lang="en-US" smtClean="0"/>
          </a:p>
          <a:p>
            <a:r>
              <a:rPr lang="en-US" smtClean="0"/>
              <a:t>Affects the ability to absorb nutrients</a:t>
            </a:r>
          </a:p>
          <a:p>
            <a:endParaRPr lang="en-US" smtClean="0"/>
          </a:p>
          <a:p>
            <a:r>
              <a:rPr lang="en-US" smtClean="0"/>
              <a:t>Symptoms include:  anemia, other autoimmune disorders, intestinal cancers, down syndrome, miscarriage and infertility, thyroid disease, type 1 diabetes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bwMode="auto"/>
        <p:txBody>
          <a:bodyPr wrap="square" lIns="91440" tIns="45720" rIns="91440" bIns="45720" numCol="1" anchorCtr="0" compatLnSpc="1">
            <a:prstTxWarp prst="textNoShape">
              <a:avLst/>
            </a:prstTxWarp>
          </a:bodyPr>
          <a:lstStyle/>
          <a:p>
            <a:pPr>
              <a:defRPr/>
            </a:pPr>
            <a:r>
              <a:rPr lang="en-US" smtClean="0">
                <a:effectLst/>
              </a:rPr>
              <a:t>Celiac disease……contin</a:t>
            </a:r>
          </a:p>
        </p:txBody>
      </p:sp>
      <p:sp>
        <p:nvSpPr>
          <p:cNvPr id="37890" name="Rectangle 3"/>
          <p:cNvSpPr>
            <a:spLocks noGrp="1"/>
          </p:cNvSpPr>
          <p:nvPr>
            <p:ph type="body" idx="1"/>
          </p:nvPr>
        </p:nvSpPr>
        <p:spPr/>
        <p:txBody>
          <a:bodyPr/>
          <a:lstStyle/>
          <a:p>
            <a:pPr>
              <a:lnSpc>
                <a:spcPct val="90000"/>
              </a:lnSpc>
            </a:pPr>
            <a:r>
              <a:rPr lang="en-US" smtClean="0"/>
              <a:t>Treatment:  life long gluten free diet (challenging since almost every product in America has gluten)</a:t>
            </a:r>
          </a:p>
          <a:p>
            <a:pPr>
              <a:lnSpc>
                <a:spcPct val="90000"/>
              </a:lnSpc>
            </a:pPr>
            <a:endParaRPr lang="en-US" smtClean="0"/>
          </a:p>
          <a:p>
            <a:pPr>
              <a:lnSpc>
                <a:spcPct val="90000"/>
              </a:lnSpc>
            </a:pPr>
            <a:r>
              <a:rPr lang="en-US" smtClean="0"/>
              <a:t>Runs in families</a:t>
            </a:r>
          </a:p>
          <a:p>
            <a:pPr>
              <a:lnSpc>
                <a:spcPct val="90000"/>
              </a:lnSpc>
            </a:pPr>
            <a:endParaRPr lang="en-US" smtClean="0"/>
          </a:p>
          <a:p>
            <a:pPr>
              <a:lnSpc>
                <a:spcPct val="90000"/>
              </a:lnSpc>
            </a:pPr>
            <a:r>
              <a:rPr lang="en-US" smtClean="0"/>
              <a:t>With early diagnosis and following the strict diet, the outcome can be good.</a:t>
            </a:r>
          </a:p>
          <a:p>
            <a:pPr>
              <a:lnSpc>
                <a:spcPct val="90000"/>
              </a:lnSpc>
            </a:pPr>
            <a:endParaRPr lang="en-US" smtClean="0"/>
          </a:p>
          <a:p>
            <a:pPr>
              <a:lnSpc>
                <a:spcPct val="90000"/>
              </a:lnSpc>
            </a:pPr>
            <a:r>
              <a:rPr lang="en-US" smtClean="0"/>
              <a:t>Life-threatening complications can result if the condition is not treated.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p:nvPr>
        </p:nvSpPr>
        <p:spPr bwMode="auto"/>
        <p:txBody>
          <a:bodyPr wrap="square" lIns="91440" tIns="45720" rIns="91440" bIns="45720" numCol="1" anchorCtr="0" compatLnSpc="1">
            <a:prstTxWarp prst="textNoShape">
              <a:avLst/>
            </a:prstTxWarp>
          </a:bodyPr>
          <a:lstStyle/>
          <a:p>
            <a:pPr>
              <a:defRPr/>
            </a:pPr>
            <a:r>
              <a:rPr lang="en-US" smtClean="0">
                <a:effectLst/>
              </a:rPr>
              <a:t>Myasthenia gravis</a:t>
            </a:r>
          </a:p>
        </p:txBody>
      </p:sp>
      <p:sp>
        <p:nvSpPr>
          <p:cNvPr id="39938" name="Rectangle 3"/>
          <p:cNvSpPr>
            <a:spLocks noGrp="1"/>
          </p:cNvSpPr>
          <p:nvPr>
            <p:ph type="body" idx="1"/>
          </p:nvPr>
        </p:nvSpPr>
        <p:spPr/>
        <p:txBody>
          <a:bodyPr/>
          <a:lstStyle/>
          <a:p>
            <a:r>
              <a:rPr lang="en-US" sz="2300" smtClean="0"/>
              <a:t>Neuromuscular disorder characterized by a variable weakness of voluntary muscles (these are the ones you use to walk, etc)</a:t>
            </a:r>
          </a:p>
          <a:p>
            <a:endParaRPr lang="en-US" sz="2300" smtClean="0"/>
          </a:p>
          <a:p>
            <a:r>
              <a:rPr lang="en-US" sz="2300" smtClean="0"/>
              <a:t>Improper immune response destroys the ability of the muscle cells to get messages from the nerve cells by neurotransmitters.</a:t>
            </a:r>
          </a:p>
          <a:p>
            <a:endParaRPr lang="en-US" sz="2300" smtClean="0"/>
          </a:p>
          <a:p>
            <a:r>
              <a:rPr lang="en-US" sz="2300" smtClean="0"/>
              <a:t>Symptoms include:  difficulty swallowing, paralysis, better muscle function in the morning, drooping head, difficulty climbing stairs, difficulty talking/chewing, fatigue, double vision, eyelid droop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p:nvPr>
        </p:nvSpPr>
        <p:spPr bwMode="auto"/>
        <p:txBody>
          <a:bodyPr wrap="square" lIns="91440" tIns="45720" rIns="91440" bIns="45720" numCol="1" anchorCtr="0" compatLnSpc="1">
            <a:prstTxWarp prst="textNoShape">
              <a:avLst/>
            </a:prstTxWarp>
          </a:bodyPr>
          <a:lstStyle/>
          <a:p>
            <a:pPr>
              <a:defRPr/>
            </a:pPr>
            <a:r>
              <a:rPr lang="en-US" smtClean="0">
                <a:effectLst/>
              </a:rPr>
              <a:t>Myasthenia gravis…..</a:t>
            </a:r>
          </a:p>
        </p:txBody>
      </p:sp>
      <p:sp>
        <p:nvSpPr>
          <p:cNvPr id="41986" name="Rectangle 3"/>
          <p:cNvSpPr>
            <a:spLocks noGrp="1"/>
          </p:cNvSpPr>
          <p:nvPr>
            <p:ph type="body" idx="1"/>
          </p:nvPr>
        </p:nvSpPr>
        <p:spPr/>
        <p:txBody>
          <a:bodyPr/>
          <a:lstStyle/>
          <a:p>
            <a:pPr>
              <a:lnSpc>
                <a:spcPct val="90000"/>
              </a:lnSpc>
            </a:pPr>
            <a:r>
              <a:rPr lang="en-US" smtClean="0"/>
              <a:t>Treatment:  complete removal of the thymus, steroids, plasmapheresis (where blood is removed and autoantibodies are taken out</a:t>
            </a:r>
            <a:r>
              <a:rPr lang="en-US" smtClean="0">
                <a:sym typeface="Wingdings" pitchFamily="2" charset="2"/>
              </a:rPr>
              <a:t>then it is put back in the body w/o them)</a:t>
            </a:r>
          </a:p>
          <a:p>
            <a:pPr>
              <a:lnSpc>
                <a:spcPct val="90000"/>
              </a:lnSpc>
            </a:pPr>
            <a:endParaRPr lang="en-US" smtClean="0">
              <a:sym typeface="Wingdings" pitchFamily="2" charset="2"/>
            </a:endParaRPr>
          </a:p>
          <a:p>
            <a:pPr>
              <a:lnSpc>
                <a:spcPct val="90000"/>
              </a:lnSpc>
            </a:pPr>
            <a:r>
              <a:rPr lang="en-US" smtClean="0">
                <a:sym typeface="Wingdings" pitchFamily="2" charset="2"/>
              </a:rPr>
              <a:t>There is no cure but long-term remissions are possible.</a:t>
            </a:r>
          </a:p>
          <a:p>
            <a:pPr>
              <a:lnSpc>
                <a:spcPct val="90000"/>
              </a:lnSpc>
            </a:pPr>
            <a:endParaRPr lang="en-US" smtClean="0">
              <a:sym typeface="Wingdings" pitchFamily="2" charset="2"/>
            </a:endParaRPr>
          </a:p>
          <a:p>
            <a:pPr>
              <a:lnSpc>
                <a:spcPct val="90000"/>
              </a:lnSpc>
            </a:pPr>
            <a:r>
              <a:rPr lang="en-US" smtClean="0">
                <a:sym typeface="Wingdings" pitchFamily="2" charset="2"/>
              </a:rPr>
              <a:t>Can be fatal if the patient loses the ability to breathe (myasthenic crisis)</a:t>
            </a:r>
            <a:endParaRPr lang="en-US"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p:cNvSpPr>
          <p:nvPr>
            <p:ph type="title"/>
          </p:nvPr>
        </p:nvSpPr>
        <p:spPr bwMode="auto"/>
        <p:txBody>
          <a:bodyPr wrap="square" lIns="91440" tIns="45720" rIns="91440" bIns="45720" numCol="1" anchorCtr="0" compatLnSpc="1">
            <a:prstTxWarp prst="textNoShape">
              <a:avLst/>
            </a:prstTxWarp>
          </a:bodyPr>
          <a:lstStyle/>
          <a:p>
            <a:pPr>
              <a:defRPr/>
            </a:pPr>
            <a:r>
              <a:rPr lang="en-US" smtClean="0">
                <a:effectLst/>
              </a:rPr>
              <a:t>Addison’s Disease</a:t>
            </a:r>
          </a:p>
        </p:txBody>
      </p:sp>
      <p:sp>
        <p:nvSpPr>
          <p:cNvPr id="44034" name="Rectangle 3"/>
          <p:cNvSpPr>
            <a:spLocks noGrp="1"/>
          </p:cNvSpPr>
          <p:nvPr>
            <p:ph type="body" idx="1"/>
          </p:nvPr>
        </p:nvSpPr>
        <p:spPr/>
        <p:txBody>
          <a:bodyPr/>
          <a:lstStyle/>
          <a:p>
            <a:r>
              <a:rPr lang="en-US" smtClean="0"/>
              <a:t>Occurs when adrenal glands do not produce enough hormones to control normal body function</a:t>
            </a:r>
          </a:p>
          <a:p>
            <a:endParaRPr lang="en-US" smtClean="0"/>
          </a:p>
          <a:p>
            <a:r>
              <a:rPr lang="en-US" smtClean="0"/>
              <a:t>Adrenal glands sit on the top of each kidney</a:t>
            </a:r>
          </a:p>
          <a:p>
            <a:endParaRPr lang="en-US" smtClean="0"/>
          </a:p>
          <a:p>
            <a:r>
              <a:rPr lang="en-US" smtClean="0"/>
              <a:t>Addison’s disease occurs when the immune system attack the adrenal cortex (outer portion of the adrenal gland)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p:cNvSpPr>
          <p:nvPr>
            <p:ph type="title"/>
          </p:nvPr>
        </p:nvSpPr>
        <p:spPr bwMode="auto"/>
        <p:txBody>
          <a:bodyPr wrap="square" lIns="91440" tIns="45720" rIns="91440" bIns="45720" numCol="1" anchorCtr="0" compatLnSpc="1">
            <a:prstTxWarp prst="textNoShape">
              <a:avLst/>
            </a:prstTxWarp>
          </a:bodyPr>
          <a:lstStyle/>
          <a:p>
            <a:pPr>
              <a:defRPr/>
            </a:pPr>
            <a:r>
              <a:rPr lang="en-US" smtClean="0">
                <a:effectLst/>
              </a:rPr>
              <a:t>Addison’s disease….</a:t>
            </a:r>
          </a:p>
        </p:txBody>
      </p:sp>
      <p:sp>
        <p:nvSpPr>
          <p:cNvPr id="46082" name="Rectangle 3"/>
          <p:cNvSpPr>
            <a:spLocks noGrp="1"/>
          </p:cNvSpPr>
          <p:nvPr>
            <p:ph type="body" idx="1"/>
          </p:nvPr>
        </p:nvSpPr>
        <p:spPr/>
        <p:txBody>
          <a:bodyPr/>
          <a:lstStyle/>
          <a:p>
            <a:r>
              <a:rPr lang="en-US" smtClean="0"/>
              <a:t>Symptoms:  other autoimmune diseases (graves’ disease, myasthenia gravis, chronic thyroiditis, pernicious anemia, hypoparathyroidism, etc.), fatigue, changes in blood pressure or heart rate, chronic diarrhea, patchy skin color, paleness, loss of appetite, salt craving, unintentional weight loss</a:t>
            </a:r>
          </a:p>
          <a:p>
            <a:endParaRPr lang="en-US" smtClean="0"/>
          </a:p>
          <a:p>
            <a:r>
              <a:rPr lang="en-US" smtClean="0"/>
              <a:t>Treatment:  various types of steroids for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p:cNvSpPr>
          <p:nvPr>
            <p:ph type="title"/>
          </p:nvPr>
        </p:nvSpPr>
        <p:spPr bwMode="auto"/>
        <p:txBody>
          <a:bodyPr wrap="square" lIns="91440" tIns="45720" rIns="91440" bIns="45720" numCol="1" anchorCtr="0" compatLnSpc="1">
            <a:prstTxWarp prst="textNoShape">
              <a:avLst/>
            </a:prstTxWarp>
          </a:bodyPr>
          <a:lstStyle/>
          <a:p>
            <a:pPr>
              <a:defRPr/>
            </a:pPr>
            <a:r>
              <a:rPr lang="en-US" smtClean="0">
                <a:effectLst/>
              </a:rPr>
              <a:t>Addison’s disease</a:t>
            </a:r>
          </a:p>
        </p:txBody>
      </p:sp>
      <p:sp>
        <p:nvSpPr>
          <p:cNvPr id="48130" name="Rectangle 3"/>
          <p:cNvSpPr>
            <a:spLocks noGrp="1"/>
          </p:cNvSpPr>
          <p:nvPr>
            <p:ph type="body" idx="1"/>
          </p:nvPr>
        </p:nvSpPr>
        <p:spPr/>
        <p:txBody>
          <a:bodyPr/>
          <a:lstStyle/>
          <a:p>
            <a:r>
              <a:rPr lang="en-US" smtClean="0"/>
              <a:t>Most can lead a normal life if diagnosed and take replacement hormones regularly.</a:t>
            </a:r>
          </a:p>
          <a:p>
            <a:endParaRPr lang="en-US" smtClean="0"/>
          </a:p>
          <a:p>
            <a:r>
              <a:rPr lang="en-US" smtClean="0"/>
              <a:t>Complications can arise if too much hormone is taken.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p:nvPr>
        </p:nvSpPr>
        <p:spPr bwMode="auto"/>
        <p:txBody>
          <a:bodyPr wrap="square" lIns="91440" tIns="45720" rIns="91440" bIns="45720" numCol="1" anchorCtr="0" compatLnSpc="1">
            <a:prstTxWarp prst="textNoShape">
              <a:avLst/>
            </a:prstTxWarp>
          </a:bodyPr>
          <a:lstStyle/>
          <a:p>
            <a:pPr>
              <a:defRPr/>
            </a:pPr>
            <a:r>
              <a:rPr lang="en-US" smtClean="0">
                <a:effectLst/>
              </a:rPr>
              <a:t>Graves Disease</a:t>
            </a:r>
          </a:p>
        </p:txBody>
      </p:sp>
      <p:sp>
        <p:nvSpPr>
          <p:cNvPr id="50178" name="Rectangle 3"/>
          <p:cNvSpPr>
            <a:spLocks noGrp="1"/>
          </p:cNvSpPr>
          <p:nvPr>
            <p:ph type="body" idx="1"/>
          </p:nvPr>
        </p:nvSpPr>
        <p:spPr/>
        <p:txBody>
          <a:bodyPr/>
          <a:lstStyle/>
          <a:p>
            <a:pPr>
              <a:lnSpc>
                <a:spcPct val="90000"/>
              </a:lnSpc>
            </a:pPr>
            <a:r>
              <a:rPr lang="en-US" sz="2300" smtClean="0"/>
              <a:t>Immune system attacks thyroid causing goiter, too much thyroid hormone, exophthalmos (bulging eyes). Etc.</a:t>
            </a:r>
          </a:p>
          <a:p>
            <a:pPr>
              <a:lnSpc>
                <a:spcPct val="90000"/>
              </a:lnSpc>
            </a:pPr>
            <a:endParaRPr lang="en-US" sz="2300" smtClean="0"/>
          </a:p>
          <a:p>
            <a:pPr>
              <a:lnSpc>
                <a:spcPct val="90000"/>
              </a:lnSpc>
            </a:pPr>
            <a:r>
              <a:rPr lang="en-US" sz="2300" smtClean="0"/>
              <a:t>Symptoms include:  high heart rate, irregular heart rate, tremors, sweating, increase appetite, erratic behavior, shortness of breath, etc.  </a:t>
            </a:r>
          </a:p>
          <a:p>
            <a:pPr>
              <a:lnSpc>
                <a:spcPct val="90000"/>
              </a:lnSpc>
            </a:pPr>
            <a:endParaRPr lang="en-US" sz="2300" smtClean="0"/>
          </a:p>
          <a:p>
            <a:pPr>
              <a:lnSpc>
                <a:spcPct val="90000"/>
              </a:lnSpc>
            </a:pPr>
            <a:r>
              <a:rPr lang="en-US" sz="2300" smtClean="0"/>
              <a:t>Treatment:  antithyroid drugs, radiation therapy to reduce bulging eyes, surgery if necessary</a:t>
            </a:r>
          </a:p>
          <a:p>
            <a:pPr>
              <a:lnSpc>
                <a:spcPct val="90000"/>
              </a:lnSpc>
            </a:pPr>
            <a:endParaRPr lang="en-US" sz="2300" smtClean="0"/>
          </a:p>
          <a:p>
            <a:pPr>
              <a:lnSpc>
                <a:spcPct val="90000"/>
              </a:lnSpc>
            </a:pPr>
            <a:r>
              <a:rPr lang="en-US" sz="2300" smtClean="0"/>
              <a:t>Prognosis:  Rarely results in death if the body responds to treatment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p:cNvSpPr>
          <p:nvPr>
            <p:ph type="title"/>
          </p:nvPr>
        </p:nvSpPr>
        <p:spPr bwMode="auto"/>
        <p:txBody>
          <a:bodyPr wrap="square" lIns="91440" tIns="45720" rIns="91440" bIns="45720" numCol="1" anchorCtr="0" compatLnSpc="1">
            <a:prstTxWarp prst="textNoShape">
              <a:avLst/>
            </a:prstTxWarp>
          </a:bodyPr>
          <a:lstStyle/>
          <a:p>
            <a:pPr algn="ctr">
              <a:defRPr/>
            </a:pPr>
            <a:r>
              <a:rPr lang="en-US" smtClean="0">
                <a:effectLst/>
              </a:rPr>
              <a:t>Allergic Reactions</a:t>
            </a:r>
          </a:p>
        </p:txBody>
      </p:sp>
      <p:sp>
        <p:nvSpPr>
          <p:cNvPr id="52226" name="Rectangle 3"/>
          <p:cNvSpPr>
            <a:spLocks noGrp="1"/>
          </p:cNvSpPr>
          <p:nvPr>
            <p:ph type="body" idx="1"/>
          </p:nvPr>
        </p:nvSpPr>
        <p:spPr/>
        <p:txBody>
          <a:bodyPr/>
          <a:lstStyle/>
          <a:p>
            <a:r>
              <a:rPr lang="en-US" smtClean="0"/>
              <a:t>Two types of allergies:</a:t>
            </a:r>
          </a:p>
          <a:p>
            <a:endParaRPr lang="en-US" smtClean="0"/>
          </a:p>
          <a:p>
            <a:r>
              <a:rPr lang="en-US" smtClean="0"/>
              <a:t>Delayed-reaction allergy—occurs by repeated exposure of the skin to certain chemicals or cosmetics; calls T-cells to area of skin and they attract macrophages.  Symptoms are inflammation of the skin and eruptions (pus filled bumps)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Content Placeholder 1"/>
          <p:cNvSpPr>
            <a:spLocks noGrp="1"/>
          </p:cNvSpPr>
          <p:nvPr>
            <p:ph idx="1"/>
          </p:nvPr>
        </p:nvSpPr>
        <p:spPr/>
        <p:txBody>
          <a:bodyPr/>
          <a:lstStyle/>
          <a:p>
            <a:pPr eaLnBrk="1" hangingPunct="1"/>
            <a:r>
              <a:rPr lang="en-US" smtClean="0"/>
              <a:t>Autoimmunity—happens when the body does not recognize its own body cells and attacks them</a:t>
            </a:r>
          </a:p>
          <a:p>
            <a:pPr eaLnBrk="1" hangingPunct="1"/>
            <a:endParaRPr lang="en-US" smtClean="0"/>
          </a:p>
          <a:p>
            <a:pPr eaLnBrk="1" hangingPunct="1"/>
            <a:r>
              <a:rPr lang="en-US" smtClean="0"/>
              <a:t>Autoimmune disorders are the conditions that are an effect of the body’s attack on its own tissues</a:t>
            </a:r>
          </a:p>
          <a:p>
            <a:pPr eaLnBrk="1" hangingPunct="1"/>
            <a:endParaRPr lang="en-US" smtClean="0"/>
          </a:p>
          <a:p>
            <a:pPr eaLnBrk="1" hangingPunct="1"/>
            <a:r>
              <a:rPr lang="en-US" smtClean="0"/>
              <a:t>More women than men are affected with autoimmune disorders.</a:t>
            </a:r>
          </a:p>
          <a:p>
            <a:pPr eaLnBrk="1" hangingPunct="1"/>
            <a:endParaRPr lang="en-US" smtClean="0"/>
          </a:p>
          <a:p>
            <a:pPr eaLnBrk="1" hangingPunct="1">
              <a:buFont typeface="Wingdings 3" pitchFamily="18" charset="2"/>
              <a:buNone/>
            </a:pPr>
            <a:endParaRPr lang="en-US" smtClean="0"/>
          </a:p>
        </p:txBody>
      </p:sp>
      <p:sp>
        <p:nvSpPr>
          <p:cNvPr id="3" name="Title 2"/>
          <p:cNvSpPr>
            <a:spLocks noGrp="1"/>
          </p:cNvSpPr>
          <p:nvPr>
            <p:ph type="title"/>
          </p:nvPr>
        </p:nvSpPr>
        <p:spPr bwMode="auto"/>
        <p:txBody>
          <a:bodyPr wrap="square" lIns="91440" tIns="45720" rIns="91440" bIns="45720" numCol="1" anchorCtr="0" compatLnSpc="1">
            <a:prstTxWarp prst="textNoShape">
              <a:avLst/>
            </a:prstTxWarp>
          </a:bodyPr>
          <a:lstStyle/>
          <a:p>
            <a:pPr algn="ctr" eaLnBrk="1" hangingPunct="1">
              <a:defRPr/>
            </a:pPr>
            <a:r>
              <a:rPr lang="en-US" smtClean="0">
                <a:effectLst>
                  <a:outerShdw blurRad="38100" dist="38100" dir="2700000" algn="tl">
                    <a:srgbClr val="C0C0C0"/>
                  </a:outerShdw>
                </a:effectLst>
              </a:rPr>
              <a:t>Autoimmunity</a:t>
            </a:r>
          </a:p>
        </p:txBody>
      </p:sp>
      <p:graphicFrame>
        <p:nvGraphicFramePr>
          <p:cNvPr id="14340" name="Object 4"/>
          <p:cNvGraphicFramePr>
            <a:graphicFrameLocks noChangeAspect="1"/>
          </p:cNvGraphicFramePr>
          <p:nvPr/>
        </p:nvGraphicFramePr>
        <p:xfrm>
          <a:off x="1517650" y="1398588"/>
          <a:ext cx="6096000" cy="4067175"/>
        </p:xfrm>
        <a:graphic>
          <a:graphicData uri="http://schemas.openxmlformats.org/presentationml/2006/ole">
            <p:oleObj spid="_x0000_s14340" name="Chart" r:id="rId4" imgW="6096000" imgH="4067251" progId="MSGraph.Chart.8">
              <p:embed followColorScheme="full"/>
            </p:oleObj>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p:cNvSpPr>
          <p:nvPr>
            <p:ph type="title"/>
          </p:nvPr>
        </p:nvSpPr>
        <p:spPr bwMode="auto"/>
        <p:txBody>
          <a:bodyPr wrap="square" lIns="91440" tIns="45720" rIns="91440" bIns="45720" numCol="1" anchorCtr="0" compatLnSpc="1">
            <a:prstTxWarp prst="textNoShape">
              <a:avLst/>
            </a:prstTxWarp>
          </a:bodyPr>
          <a:lstStyle/>
          <a:p>
            <a:pPr>
              <a:defRPr/>
            </a:pPr>
            <a:r>
              <a:rPr lang="en-US" smtClean="0">
                <a:effectLst/>
              </a:rPr>
              <a:t>Allergies…</a:t>
            </a:r>
          </a:p>
        </p:txBody>
      </p:sp>
      <p:sp>
        <p:nvSpPr>
          <p:cNvPr id="54274" name="Rectangle 3"/>
          <p:cNvSpPr>
            <a:spLocks noGrp="1"/>
          </p:cNvSpPr>
          <p:nvPr>
            <p:ph type="body" idx="1"/>
          </p:nvPr>
        </p:nvSpPr>
        <p:spPr/>
        <p:txBody>
          <a:bodyPr/>
          <a:lstStyle/>
          <a:p>
            <a:r>
              <a:rPr lang="en-US" sz="2300" smtClean="0"/>
              <a:t>Immediate-reaction allergy—occurs within minutes after contact with an allergen; occurs with people who overproduce the antibody IgE (inherited trait); </a:t>
            </a:r>
          </a:p>
          <a:p>
            <a:endParaRPr lang="en-US" sz="2300" smtClean="0"/>
          </a:p>
          <a:p>
            <a:r>
              <a:rPr lang="en-US" sz="2300" smtClean="0"/>
              <a:t>Immediate-reaction allergy--B-cells are activated after contact with the allergen the first time; the second time the allergic response occurs; IgE attaches to mast cells that have come in contact w/ allergen</a:t>
            </a:r>
            <a:r>
              <a:rPr lang="en-US" sz="2300" smtClean="0">
                <a:sym typeface="Wingdings" pitchFamily="2" charset="2"/>
              </a:rPr>
              <a:t>mast cells release histamines, prostaglandin D2, and leukotrienes</a:t>
            </a:r>
            <a:endParaRPr lang="en-US" sz="230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p:cNvSpPr>
          <p:nvPr>
            <p:ph type="title"/>
          </p:nvPr>
        </p:nvSpPr>
        <p:spPr bwMode="auto"/>
        <p:txBody>
          <a:bodyPr wrap="square" lIns="91440" tIns="45720" rIns="91440" bIns="45720" numCol="1" anchorCtr="0" compatLnSpc="1">
            <a:prstTxWarp prst="textNoShape">
              <a:avLst/>
            </a:prstTxWarp>
          </a:bodyPr>
          <a:lstStyle/>
          <a:p>
            <a:pPr>
              <a:defRPr/>
            </a:pPr>
            <a:r>
              <a:rPr lang="en-US" smtClean="0">
                <a:effectLst/>
              </a:rPr>
              <a:t>Allergies…</a:t>
            </a:r>
          </a:p>
        </p:txBody>
      </p:sp>
      <p:sp>
        <p:nvSpPr>
          <p:cNvPr id="56322" name="Rectangle 3"/>
          <p:cNvSpPr>
            <a:spLocks noGrp="1"/>
          </p:cNvSpPr>
          <p:nvPr>
            <p:ph type="body" idx="1"/>
          </p:nvPr>
        </p:nvSpPr>
        <p:spPr/>
        <p:txBody>
          <a:bodyPr/>
          <a:lstStyle/>
          <a:p>
            <a:r>
              <a:rPr lang="en-US" sz="2300" smtClean="0"/>
              <a:t>This is why you take ANTIHISTAMINES when you have allergies.  They block the histamines from working when they are released.</a:t>
            </a:r>
          </a:p>
          <a:p>
            <a:endParaRPr lang="en-US" sz="2300" smtClean="0"/>
          </a:p>
          <a:p>
            <a:r>
              <a:rPr lang="en-US" sz="2300" smtClean="0"/>
              <a:t>The release of histamines, prostaglandin, and leukotrienes causes a severe inflammation response.  </a:t>
            </a:r>
          </a:p>
          <a:p>
            <a:endParaRPr lang="en-US" sz="2300" smtClean="0"/>
          </a:p>
          <a:p>
            <a:r>
              <a:rPr lang="en-US" sz="2300" smtClean="0"/>
              <a:t>The severe inflammation is characterized by swelling, contraction of tissues, increased mucus production.  Hives, hay fever, asthma, eczema, or gastric disturbances can also result.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bwMode="auto"/>
        <p:txBody>
          <a:bodyPr wrap="square" lIns="91440" tIns="45720" rIns="91440" bIns="45720" numCol="1" anchorCtr="0" compatLnSpc="1">
            <a:prstTxWarp prst="textNoShape">
              <a:avLst/>
            </a:prstTxWarp>
          </a:bodyPr>
          <a:lstStyle/>
          <a:p>
            <a:pPr algn="ctr" eaLnBrk="1" hangingPunct="1">
              <a:defRPr/>
            </a:pPr>
            <a:r>
              <a:rPr lang="en-US" smtClean="0">
                <a:effectLst/>
              </a:rPr>
              <a:t>Autoimmune Disorders</a:t>
            </a:r>
          </a:p>
        </p:txBody>
      </p:sp>
      <p:sp>
        <p:nvSpPr>
          <p:cNvPr id="19458" name="Rectangle 3"/>
          <p:cNvSpPr>
            <a:spLocks noGrp="1"/>
          </p:cNvSpPr>
          <p:nvPr>
            <p:ph type="body" idx="1"/>
          </p:nvPr>
        </p:nvSpPr>
        <p:spPr/>
        <p:txBody>
          <a:bodyPr/>
          <a:lstStyle/>
          <a:p>
            <a:pPr eaLnBrk="1" hangingPunct="1"/>
            <a:r>
              <a:rPr lang="en-US" smtClean="0"/>
              <a:t>The higher prevalence of women vs. men who have these disorders led scientists to hypothesize about their origin.</a:t>
            </a:r>
          </a:p>
          <a:p>
            <a:pPr eaLnBrk="1" hangingPunct="1"/>
            <a:endParaRPr lang="en-US" smtClean="0"/>
          </a:p>
          <a:p>
            <a:pPr eaLnBrk="1" hangingPunct="1"/>
            <a:r>
              <a:rPr lang="en-US" smtClean="0"/>
              <a:t>There are two ways that you can get autoimmune disorders:</a:t>
            </a:r>
          </a:p>
          <a:p>
            <a:pPr lvl="1" eaLnBrk="1" hangingPunct="1"/>
            <a:r>
              <a:rPr lang="en-US" smtClean="0"/>
              <a:t>You lose the ability to recognize “self” and create autoantibodies that attack your own tissues.</a:t>
            </a:r>
          </a:p>
          <a:p>
            <a:pPr lvl="1" eaLnBrk="1" hangingPunct="1"/>
            <a:r>
              <a:rPr lang="en-US" smtClean="0"/>
              <a:t>You have cells with another DNA structure in your body (chimerism or chimera)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bwMode="auto"/>
        <p:txBody>
          <a:bodyPr wrap="square" lIns="91440" tIns="45720" rIns="91440" bIns="45720" numCol="1" anchorCtr="0" compatLnSpc="1">
            <a:prstTxWarp prst="textNoShape">
              <a:avLst/>
            </a:prstTxWarp>
          </a:bodyPr>
          <a:lstStyle/>
          <a:p>
            <a:pPr algn="ctr" eaLnBrk="1" hangingPunct="1">
              <a:defRPr/>
            </a:pPr>
            <a:r>
              <a:rPr lang="en-US" smtClean="0">
                <a:effectLst/>
              </a:rPr>
              <a:t>Autoimmune Disorders</a:t>
            </a:r>
          </a:p>
        </p:txBody>
      </p:sp>
      <p:sp>
        <p:nvSpPr>
          <p:cNvPr id="21506" name="Rectangle 3"/>
          <p:cNvSpPr>
            <a:spLocks noGrp="1"/>
          </p:cNvSpPr>
          <p:nvPr>
            <p:ph type="body" idx="1"/>
          </p:nvPr>
        </p:nvSpPr>
        <p:spPr/>
        <p:txBody>
          <a:bodyPr/>
          <a:lstStyle/>
          <a:p>
            <a:pPr eaLnBrk="1" hangingPunct="1"/>
            <a:r>
              <a:rPr lang="en-US" sz="2300" smtClean="0"/>
              <a:t>Rheumatoid arthritis	</a:t>
            </a:r>
          </a:p>
          <a:p>
            <a:pPr eaLnBrk="1" hangingPunct="1"/>
            <a:r>
              <a:rPr lang="en-US" sz="2300" smtClean="0"/>
              <a:t>Lupus (Systemic Lupus Erythmatosus)</a:t>
            </a:r>
          </a:p>
          <a:p>
            <a:pPr eaLnBrk="1" hangingPunct="1"/>
            <a:r>
              <a:rPr lang="en-US" sz="2300" smtClean="0"/>
              <a:t>Scleroderma</a:t>
            </a:r>
          </a:p>
          <a:p>
            <a:pPr eaLnBrk="1" hangingPunct="1"/>
            <a:r>
              <a:rPr lang="en-US" sz="2300" smtClean="0"/>
              <a:t>Sjogren’s syndrome</a:t>
            </a:r>
          </a:p>
          <a:p>
            <a:pPr eaLnBrk="1" hangingPunct="1"/>
            <a:r>
              <a:rPr lang="en-US" sz="2300" smtClean="0"/>
              <a:t>Type I Diabetes mellitus</a:t>
            </a:r>
          </a:p>
          <a:p>
            <a:pPr eaLnBrk="1" hangingPunct="1"/>
            <a:r>
              <a:rPr lang="en-US" sz="2300" smtClean="0"/>
              <a:t>Grave’s disease</a:t>
            </a:r>
          </a:p>
          <a:p>
            <a:pPr eaLnBrk="1" hangingPunct="1"/>
            <a:r>
              <a:rPr lang="en-US" sz="2300" smtClean="0"/>
              <a:t>Guillain-Barre Syndrome</a:t>
            </a:r>
          </a:p>
          <a:p>
            <a:pPr eaLnBrk="1" hangingPunct="1"/>
            <a:r>
              <a:rPr lang="en-US" sz="2300" smtClean="0"/>
              <a:t>Celiac disease</a:t>
            </a:r>
          </a:p>
          <a:p>
            <a:pPr eaLnBrk="1" hangingPunct="1"/>
            <a:r>
              <a:rPr lang="en-US" sz="2300" smtClean="0"/>
              <a:t>Crohn’s disease</a:t>
            </a:r>
          </a:p>
          <a:p>
            <a:pPr eaLnBrk="1" hangingPunct="1"/>
            <a:r>
              <a:rPr lang="en-US" sz="2300" smtClean="0"/>
              <a:t>Multiple sclerosis</a:t>
            </a:r>
          </a:p>
          <a:p>
            <a:pPr eaLnBrk="1" hangingPunct="1"/>
            <a:r>
              <a:rPr lang="en-US" sz="2300" smtClean="0"/>
              <a:t>ETC.  THERE ARE MANY!!!!!!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bwMode="auto"/>
        <p:txBody>
          <a:bodyPr wrap="square" lIns="91440" tIns="45720" rIns="91440" bIns="45720" numCol="1" anchorCtr="0" compatLnSpc="1">
            <a:prstTxWarp prst="textNoShape">
              <a:avLst/>
            </a:prstTxWarp>
          </a:bodyPr>
          <a:lstStyle/>
          <a:p>
            <a:pPr algn="ctr" eaLnBrk="1" hangingPunct="1">
              <a:defRPr/>
            </a:pPr>
            <a:r>
              <a:rPr lang="en-US" smtClean="0">
                <a:effectLst/>
              </a:rPr>
              <a:t>Systemic Lupus Erythematosus</a:t>
            </a:r>
          </a:p>
        </p:txBody>
      </p:sp>
      <p:sp>
        <p:nvSpPr>
          <p:cNvPr id="23554" name="Rectangle 3"/>
          <p:cNvSpPr>
            <a:spLocks noGrp="1"/>
          </p:cNvSpPr>
          <p:nvPr>
            <p:ph type="body" idx="1"/>
          </p:nvPr>
        </p:nvSpPr>
        <p:spPr/>
        <p:txBody>
          <a:bodyPr/>
          <a:lstStyle/>
          <a:p>
            <a:pPr eaLnBrk="1" hangingPunct="1"/>
            <a:r>
              <a:rPr lang="en-US" smtClean="0"/>
              <a:t>Chronic inflammatory disorder that can involve the skin, joints, and other organs</a:t>
            </a:r>
          </a:p>
          <a:p>
            <a:pPr eaLnBrk="1" hangingPunct="1"/>
            <a:endParaRPr lang="en-US" smtClean="0"/>
          </a:p>
          <a:p>
            <a:pPr eaLnBrk="1" hangingPunct="1"/>
            <a:r>
              <a:rPr lang="en-US" smtClean="0"/>
              <a:t>Symptoms include:  fever, fatigue, general “ill” feeling, butterfly skin rash over cheeks, sensitivity to sunlight, joint pain &amp; swelling, arthritis, swollen glands, muscle aches, nausea, vomiting, pleurisy, seizures, psychosis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bwMode="auto"/>
        <p:txBody>
          <a:bodyPr wrap="square" lIns="91440" tIns="45720" rIns="91440" bIns="45720" numCol="1" anchorCtr="0" compatLnSpc="1">
            <a:prstTxWarp prst="textNoShape">
              <a:avLst/>
            </a:prstTxWarp>
          </a:bodyPr>
          <a:lstStyle/>
          <a:p>
            <a:pPr>
              <a:defRPr/>
            </a:pPr>
            <a:r>
              <a:rPr lang="en-US" smtClean="0">
                <a:effectLst/>
              </a:rPr>
              <a:t>Lupus…..contin</a:t>
            </a:r>
          </a:p>
        </p:txBody>
      </p:sp>
      <p:sp>
        <p:nvSpPr>
          <p:cNvPr id="25602" name="Rectangle 3"/>
          <p:cNvSpPr>
            <a:spLocks noGrp="1"/>
          </p:cNvSpPr>
          <p:nvPr>
            <p:ph type="body" idx="1"/>
          </p:nvPr>
        </p:nvSpPr>
        <p:spPr/>
        <p:txBody>
          <a:bodyPr/>
          <a:lstStyle/>
          <a:p>
            <a:r>
              <a:rPr lang="en-US" sz="2600" smtClean="0"/>
              <a:t>You can also have blood disorders, hair loss, numbness, tingling</a:t>
            </a:r>
          </a:p>
          <a:p>
            <a:endParaRPr lang="en-US" sz="2600" smtClean="0"/>
          </a:p>
          <a:p>
            <a:r>
              <a:rPr lang="en-US" sz="2600" smtClean="0"/>
              <a:t>Tests used to find lupus:  Antinuclear antibody panel, chest x-ray, urinalysis, CBC, kidney biopsy</a:t>
            </a:r>
          </a:p>
          <a:p>
            <a:endParaRPr lang="en-US" sz="2600" smtClean="0"/>
          </a:p>
          <a:p>
            <a:r>
              <a:rPr lang="en-US" sz="2600" smtClean="0"/>
              <a:t>Symptoms can eventually lead to death in extreme cases (usually due to lupus in kidney)</a:t>
            </a:r>
          </a:p>
          <a:p>
            <a:r>
              <a:rPr lang="en-US" sz="2600" smtClean="0"/>
              <a:t>There is no cure but treatments have improved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bwMode="auto"/>
        <p:txBody>
          <a:bodyPr wrap="square" lIns="91440" tIns="45720" rIns="91440" bIns="45720" numCol="1" anchorCtr="0" compatLnSpc="1">
            <a:prstTxWarp prst="textNoShape">
              <a:avLst/>
            </a:prstTxWarp>
          </a:bodyPr>
          <a:lstStyle/>
          <a:p>
            <a:pPr algn="ctr" eaLnBrk="1" hangingPunct="1">
              <a:defRPr/>
            </a:pPr>
            <a:r>
              <a:rPr lang="en-US" smtClean="0">
                <a:effectLst/>
              </a:rPr>
              <a:t>Multiple Sclerosis</a:t>
            </a:r>
          </a:p>
        </p:txBody>
      </p:sp>
      <p:sp>
        <p:nvSpPr>
          <p:cNvPr id="27650" name="Rectangle 3"/>
          <p:cNvSpPr>
            <a:spLocks noGrp="1"/>
          </p:cNvSpPr>
          <p:nvPr>
            <p:ph type="body" idx="1"/>
          </p:nvPr>
        </p:nvSpPr>
        <p:spPr/>
        <p:txBody>
          <a:bodyPr/>
          <a:lstStyle/>
          <a:p>
            <a:pPr eaLnBrk="1" hangingPunct="1">
              <a:lnSpc>
                <a:spcPct val="90000"/>
              </a:lnSpc>
            </a:pPr>
            <a:r>
              <a:rPr lang="en-US" smtClean="0"/>
              <a:t>Autoimmune disorder of brain and spinal cord</a:t>
            </a:r>
          </a:p>
          <a:p>
            <a:pPr eaLnBrk="1" hangingPunct="1">
              <a:lnSpc>
                <a:spcPct val="90000"/>
              </a:lnSpc>
            </a:pPr>
            <a:r>
              <a:rPr lang="en-US" smtClean="0"/>
              <a:t>Results from probable damage to the myelin sheath (scar tissue forms)</a:t>
            </a:r>
          </a:p>
          <a:p>
            <a:pPr eaLnBrk="1" hangingPunct="1">
              <a:lnSpc>
                <a:spcPct val="90000"/>
              </a:lnSpc>
            </a:pPr>
            <a:r>
              <a:rPr lang="en-US" smtClean="0"/>
              <a:t>Symptoms include:</a:t>
            </a:r>
          </a:p>
          <a:p>
            <a:pPr lvl="1" eaLnBrk="1" hangingPunct="1">
              <a:lnSpc>
                <a:spcPct val="90000"/>
              </a:lnSpc>
            </a:pPr>
            <a:r>
              <a:rPr lang="en-US" smtClean="0"/>
              <a:t>Decreased ability to control small movements</a:t>
            </a:r>
          </a:p>
          <a:p>
            <a:pPr lvl="1" eaLnBrk="1" hangingPunct="1">
              <a:lnSpc>
                <a:spcPct val="90000"/>
              </a:lnSpc>
            </a:pPr>
            <a:r>
              <a:rPr lang="en-US" smtClean="0"/>
              <a:t>Decreased attention span</a:t>
            </a:r>
          </a:p>
          <a:p>
            <a:pPr lvl="1" eaLnBrk="1" hangingPunct="1">
              <a:lnSpc>
                <a:spcPct val="90000"/>
              </a:lnSpc>
            </a:pPr>
            <a:r>
              <a:rPr lang="en-US" smtClean="0"/>
              <a:t>Decreased coordination</a:t>
            </a:r>
          </a:p>
          <a:p>
            <a:pPr lvl="1" eaLnBrk="1" hangingPunct="1">
              <a:lnSpc>
                <a:spcPct val="90000"/>
              </a:lnSpc>
            </a:pPr>
            <a:r>
              <a:rPr lang="en-US" smtClean="0"/>
              <a:t>Decreased judgment</a:t>
            </a:r>
          </a:p>
          <a:p>
            <a:pPr lvl="1" eaLnBrk="1" hangingPunct="1">
              <a:lnSpc>
                <a:spcPct val="90000"/>
              </a:lnSpc>
            </a:pPr>
            <a:r>
              <a:rPr lang="en-US" smtClean="0"/>
              <a:t>Decreased memory</a:t>
            </a:r>
          </a:p>
          <a:p>
            <a:pPr lvl="1" eaLnBrk="1" hangingPunct="1">
              <a:lnSpc>
                <a:spcPct val="90000"/>
              </a:lnSpc>
            </a:pPr>
            <a:r>
              <a:rPr lang="en-US" smtClean="0"/>
              <a:t>ETC</a:t>
            </a:r>
          </a:p>
          <a:p>
            <a:pPr eaLnBrk="1" hangingPunct="1">
              <a:lnSpc>
                <a:spcPct val="90000"/>
              </a:lnSpc>
            </a:pPr>
            <a:endParaRPr lang="en-U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bwMode="auto"/>
        <p:txBody>
          <a:bodyPr wrap="square" lIns="91440" tIns="45720" rIns="91440" bIns="45720" numCol="1" anchorCtr="0" compatLnSpc="1">
            <a:prstTxWarp prst="textNoShape">
              <a:avLst/>
            </a:prstTxWarp>
          </a:bodyPr>
          <a:lstStyle/>
          <a:p>
            <a:pPr>
              <a:defRPr/>
            </a:pPr>
            <a:r>
              <a:rPr lang="en-US" smtClean="0">
                <a:effectLst/>
              </a:rPr>
              <a:t>Multiple sclerosis</a:t>
            </a:r>
          </a:p>
        </p:txBody>
      </p:sp>
      <p:sp>
        <p:nvSpPr>
          <p:cNvPr id="29698" name="Rectangle 3"/>
          <p:cNvSpPr>
            <a:spLocks noGrp="1"/>
          </p:cNvSpPr>
          <p:nvPr>
            <p:ph type="body" idx="1"/>
          </p:nvPr>
        </p:nvSpPr>
        <p:spPr/>
        <p:txBody>
          <a:bodyPr/>
          <a:lstStyle/>
          <a:p>
            <a:r>
              <a:rPr lang="en-US" smtClean="0"/>
              <a:t>Tests to find multiple sclerosis include:</a:t>
            </a:r>
          </a:p>
          <a:p>
            <a:pPr lvl="1"/>
            <a:r>
              <a:rPr lang="en-US" smtClean="0"/>
              <a:t>MRI of head</a:t>
            </a:r>
          </a:p>
          <a:p>
            <a:pPr lvl="1"/>
            <a:r>
              <a:rPr lang="en-US" smtClean="0"/>
              <a:t>MRI of spine</a:t>
            </a:r>
          </a:p>
          <a:p>
            <a:pPr lvl="1"/>
            <a:r>
              <a:rPr lang="en-US" smtClean="0"/>
              <a:t>Lumbar puncture (spinal tap)</a:t>
            </a:r>
          </a:p>
          <a:p>
            <a:pPr lvl="1"/>
            <a:r>
              <a:rPr lang="en-US" smtClean="0"/>
              <a:t>CSF tests (cerebrospinal fluid)</a:t>
            </a:r>
          </a:p>
          <a:p>
            <a:pPr lvl="1"/>
            <a:endParaRPr lang="en-US" smtClean="0"/>
          </a:p>
          <a:p>
            <a:pPr lvl="1">
              <a:buFont typeface="Verdana" pitchFamily="34" charset="0"/>
              <a:buNone/>
            </a:pPr>
            <a:r>
              <a:rPr lang="en-US" smtClean="0"/>
              <a:t>Treatments include immune system modulators, steroids, muscle spasm medicines, medicines to reduce urinary problems, antidepressants, medicine to combat fatigue.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bwMode="auto"/>
        <p:txBody>
          <a:bodyPr wrap="square" lIns="91440" tIns="45720" rIns="91440" bIns="45720" numCol="1" anchorCtr="0" compatLnSpc="1">
            <a:prstTxWarp prst="textNoShape">
              <a:avLst/>
            </a:prstTxWarp>
          </a:bodyPr>
          <a:lstStyle/>
          <a:p>
            <a:pPr>
              <a:defRPr/>
            </a:pPr>
            <a:r>
              <a:rPr lang="en-US" smtClean="0">
                <a:effectLst/>
              </a:rPr>
              <a:t>Multiple sclerosis</a:t>
            </a:r>
          </a:p>
        </p:txBody>
      </p:sp>
      <p:sp>
        <p:nvSpPr>
          <p:cNvPr id="31746" name="Rectangle 3"/>
          <p:cNvSpPr>
            <a:spLocks noGrp="1"/>
          </p:cNvSpPr>
          <p:nvPr>
            <p:ph type="body" idx="1"/>
          </p:nvPr>
        </p:nvSpPr>
        <p:spPr/>
        <p:txBody>
          <a:bodyPr/>
          <a:lstStyle/>
          <a:p>
            <a:r>
              <a:rPr lang="en-US" smtClean="0"/>
              <a:t>Prognosis:  variable</a:t>
            </a:r>
          </a:p>
          <a:p>
            <a:pPr lvl="1"/>
            <a:r>
              <a:rPr lang="en-US" smtClean="0"/>
              <a:t>Some can continue to walk and function without disability for years.</a:t>
            </a:r>
          </a:p>
          <a:p>
            <a:pPr lvl="1"/>
            <a:endParaRPr lang="en-US" smtClean="0"/>
          </a:p>
          <a:p>
            <a:pPr lvl="1"/>
            <a:r>
              <a:rPr lang="en-US" smtClean="0"/>
              <a:t>Others become disabled and eventually die from the disease.</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391</TotalTime>
  <Words>872</Words>
  <Application>Microsoft Office PowerPoint</Application>
  <PresentationFormat>On-screen Show (4:3)</PresentationFormat>
  <Paragraphs>110</Paragraphs>
  <Slides>21</Slides>
  <Notes>21</Notes>
  <HiddenSlides>0</HiddenSlides>
  <MMClips>0</MMClips>
  <ScaleCrop>false</ScaleCrop>
  <HeadingPairs>
    <vt:vector size="8" baseType="variant">
      <vt:variant>
        <vt:lpstr>Fonts Used</vt:lpstr>
      </vt:variant>
      <vt:variant>
        <vt:i4>7</vt:i4>
      </vt:variant>
      <vt:variant>
        <vt:lpstr>Design Template</vt:lpstr>
      </vt:variant>
      <vt:variant>
        <vt:i4>8</vt:i4>
      </vt:variant>
      <vt:variant>
        <vt:lpstr>Embedded OLE Servers</vt:lpstr>
      </vt:variant>
      <vt:variant>
        <vt:i4>1</vt:i4>
      </vt:variant>
      <vt:variant>
        <vt:lpstr>Slide Titles</vt:lpstr>
      </vt:variant>
      <vt:variant>
        <vt:i4>21</vt:i4>
      </vt:variant>
    </vt:vector>
  </HeadingPairs>
  <TitlesOfParts>
    <vt:vector size="37" baseType="lpstr">
      <vt:lpstr>Arial</vt:lpstr>
      <vt:lpstr>Lucida Sans Unicode</vt:lpstr>
      <vt:lpstr>Wingdings 3</vt:lpstr>
      <vt:lpstr>Verdana</vt:lpstr>
      <vt:lpstr>Wingdings 2</vt:lpstr>
      <vt:lpstr>Calibri</vt:lpstr>
      <vt:lpstr>Wingdings</vt:lpstr>
      <vt:lpstr>Concourse</vt:lpstr>
      <vt:lpstr>Concourse</vt:lpstr>
      <vt:lpstr>Concourse</vt:lpstr>
      <vt:lpstr>Concourse</vt:lpstr>
      <vt:lpstr>Concourse</vt:lpstr>
      <vt:lpstr>Concourse</vt:lpstr>
      <vt:lpstr>Concourse</vt:lpstr>
      <vt:lpstr>Concourse</vt:lpstr>
      <vt:lpstr>Chart</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Anatomy &amp; Physiology</dc:title>
  <dc:creator>Dealtree</dc:creator>
  <cp:lastModifiedBy>kmcgrady</cp:lastModifiedBy>
  <cp:revision>21</cp:revision>
  <dcterms:created xsi:type="dcterms:W3CDTF">2009-02-02T01:42:34Z</dcterms:created>
  <dcterms:modified xsi:type="dcterms:W3CDTF">2009-02-03T21:11:26Z</dcterms:modified>
</cp:coreProperties>
</file>